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8" r:id="rId15"/>
    <p:sldId id="269" r:id="rId16"/>
    <p:sldId id="273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3EA8C6-8AFC-9648-B4F6-6CB663CBB7ED}" v="12" dt="2023-12-18T18:57:18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77D4-5FF6-1242-A635-DB152E0B83A8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05708-5C44-BA4B-A597-A1B543733E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204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5708-5C44-BA4B-A597-A1B543733E2B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681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05708-5C44-BA4B-A597-A1B543733E2B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060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416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0156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2964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9977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2541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8628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1900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753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5163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0226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739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491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208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576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933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666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C6B4A-40E8-8D49-AFDC-ADBC8CFB2580}" type="datetimeFigureOut">
              <a:rPr lang="pl-PL" smtClean="0"/>
              <a:t>1.11.2024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C56C3B3-2AFB-5244-9615-58691B1088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613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114" r:id="rId14"/>
    <p:sldLayoutId id="2147484115" r:id="rId15"/>
    <p:sldLayoutId id="214748411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B35827-5170-4B68-3837-F8FFBB0E9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D658963-F66F-42B7-9980-9C7E51AA5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85570" y="3577618"/>
            <a:ext cx="7766936" cy="946435"/>
          </a:xfrm>
        </p:spPr>
        <p:txBody>
          <a:bodyPr/>
          <a:lstStyle/>
          <a:p>
            <a:r>
              <a:rPr lang="pl-PL" dirty="0" err="1"/>
              <a:t>Pharmawms.pl</a:t>
            </a:r>
            <a:endParaRPr lang="pl-PL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7DC0E2-1EA2-B842-96C8-490810A3B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667" y="-177127"/>
            <a:ext cx="5163322" cy="51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0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562002-9A51-827F-F65D-2F3D5755E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36" y="313038"/>
            <a:ext cx="9269855" cy="1320800"/>
          </a:xfrm>
        </p:spPr>
        <p:txBody>
          <a:bodyPr>
            <a:normAutofit fontScale="90000"/>
          </a:bodyPr>
          <a:lstStyle/>
          <a:p>
            <a:r>
              <a:rPr lang="en-US" sz="40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Embracing Advanced Automation Technologies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962A3E-8B06-6144-BCA6-CC442D4DD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6146" name="Picture 2" descr="Автоматизация продаж: как автоматизация выводит бизнес на новый уровень –  Wezom">
            <a:extLst>
              <a:ext uri="{FF2B5EF4-FFF2-40B4-BE49-F238E27FC236}">
                <a16:creationId xmlns:a16="http://schemas.microsoft.com/office/drawing/2014/main" id="{6D33420F-B53F-E942-A62C-5C3260C2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8268"/>
            <a:ext cx="8019535" cy="478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162FDB-51D8-EC41-8693-961D2045D8B9}"/>
              </a:ext>
            </a:extLst>
          </p:cNvPr>
          <p:cNvSpPr/>
          <p:nvPr/>
        </p:nvSpPr>
        <p:spPr>
          <a:xfrm>
            <a:off x="7068621" y="2068266"/>
            <a:ext cx="5123380" cy="478973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DE392F-C3F1-5A22-0D9A-53805EDD3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0513" y="2243623"/>
            <a:ext cx="4659596" cy="5892758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5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15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integrate with advanced automation technologies such as AGVs, robotics, and IoT devices, enhancing your warehouse efficiency.</a:t>
            </a:r>
            <a:endParaRPr lang="pl-PL" sz="15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5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Our system supports dynamic picking strategies like pick-to-light and voice picking, reducing order picking time and errors.</a:t>
            </a:r>
            <a:endParaRPr lang="pl-PL" sz="15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Mobile and Web Access</a:t>
            </a:r>
            <a:endParaRPr lang="pl-PL" sz="2800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5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our mobile app, you can manage warehouse operations on-the-go, improving your operational flexibility.</a:t>
            </a:r>
            <a:endParaRPr lang="pl-PL" sz="15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5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Our system supports web-based access, allowing you to monitor and report on your operations from anywhere.</a:t>
            </a:r>
            <a:endParaRPr lang="pl-PL" sz="15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82058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9AFD15-9D6D-C878-EF45-3AB9D847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PHARMWAY TRADING  Customer success case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C31702-7EAC-9857-2E27-621AE4121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312" y="1930400"/>
            <a:ext cx="3898813" cy="425434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PHARMWAY TRADING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Strategic Pharmaceutical Logistics Provider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Operating expansive warehouses at custom posts,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PHARMWAY TRADING 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specializes in pharmaceutical logistics, playing an instrumental role in supplying over 800 pharmacies across Ukraine.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Strengthening Operational Foundations with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endParaRPr lang="pl-PL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pivotal audit and enhancement of IT systems and cybersecurity were conducted by </a:t>
            </a:r>
            <a:r>
              <a:rPr lang="en-US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fortifying </a:t>
            </a:r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PHARMWAY's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digital infrastructure. Enhanced remote administration capabilities were also integrated, promoting real-time coordination across various warehouses.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1F01AA-E52D-5C4B-8C48-1ADA86F4C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7170" name="Picture 2" descr="Инносети» запустили сервис, увеличивающий кросс-продажи страховых продуктов  в логистике">
            <a:extLst>
              <a:ext uri="{FF2B5EF4-FFF2-40B4-BE49-F238E27FC236}">
                <a16:creationId xmlns:a16="http://schemas.microsoft.com/office/drawing/2014/main" id="{4AC0E81A-8A37-ED40-BA9A-AC3C26D57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2" y="4181178"/>
            <a:ext cx="3100833" cy="206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EB2F93-0378-814F-93B9-51553FA16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023" y="1745867"/>
            <a:ext cx="3106480" cy="2067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B447B5-6E1E-574C-98C3-1F28E0606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323" y="4181178"/>
            <a:ext cx="3117776" cy="20672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D893FD-2CD3-840D-380D-AB4E240049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468" y="1745867"/>
            <a:ext cx="31115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35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E27E9F-5687-EF4E-4782-AD0FCDA6E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318" y="239731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 and Results of the Collaboration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5646D7-6A7A-74E2-EEB1-9C796380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18" y="1187620"/>
            <a:ext cx="9442850" cy="2691027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Data and Logistics Management</a:t>
            </a:r>
            <a:endParaRPr lang="pl-PL" sz="2800" b="1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Essential data was migrated to the cloud for secure and flexible accessibility. Real-time data exchange and optimized logistics management were established through strategic API integrations, streamlining the distribution process.</a:t>
            </a:r>
            <a:endParaRPr lang="pl-PL" sz="2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31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Revamped Operational Efficiency</a:t>
            </a:r>
            <a:endParaRPr lang="pl-PL" sz="3100" b="1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partnership with </a:t>
            </a:r>
            <a:r>
              <a:rPr lang="en-US" sz="21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yielded substantial improvements, marking enhanced operational effectiveness, robust security measures, and streamlined workflows. As a result, </a:t>
            </a:r>
            <a:r>
              <a:rPr lang="en-US" sz="21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PHARMWAY TRADING </a:t>
            </a:r>
            <a:r>
              <a:rPr lang="en-US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elevated its role as a reliable and efficient supplier in Ukraine’s pharmaceutical distribution network.</a:t>
            </a:r>
            <a:endParaRPr lang="pl-PL" sz="2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3E0C96-2955-9C40-84E7-0791FC853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8194" name="Picture 2" descr="Интеграция API для бизнеса: какие преимущества дает и зачем это нужно">
            <a:extLst>
              <a:ext uri="{FF2B5EF4-FFF2-40B4-BE49-F238E27FC236}">
                <a16:creationId xmlns:a16="http://schemas.microsoft.com/office/drawing/2014/main" id="{2C7C8BAF-1B9A-5546-8B1D-CDED7E23F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52" y="4226179"/>
            <a:ext cx="39370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87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562002-9A51-827F-F65D-2F3D5755E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36" y="313038"/>
            <a:ext cx="9269855" cy="1320800"/>
          </a:xfrm>
        </p:spPr>
        <p:txBody>
          <a:bodyPr>
            <a:normAutofit/>
          </a:bodyPr>
          <a:lstStyle/>
          <a:p>
            <a:pPr algn="ctr"/>
            <a:r>
              <a:rPr lang="pl-PL" sz="3200" b="1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r>
              <a:rPr lang="pl-PL" sz="3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3200" b="1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steps</a:t>
            </a:r>
            <a:r>
              <a:rPr lang="pl-PL" sz="3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962A3E-8B06-6144-BCA6-CC442D4DD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6146" name="Picture 2" descr="Автоматизация продаж: как автоматизация выводит бизнес на новый уровень –  Wezom">
            <a:extLst>
              <a:ext uri="{FF2B5EF4-FFF2-40B4-BE49-F238E27FC236}">
                <a16:creationId xmlns:a16="http://schemas.microsoft.com/office/drawing/2014/main" id="{6D33420F-B53F-E942-A62C-5C3260C2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8268"/>
            <a:ext cx="8019535" cy="478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162FDB-51D8-EC41-8693-961D2045D8B9}"/>
              </a:ext>
            </a:extLst>
          </p:cNvPr>
          <p:cNvSpPr/>
          <p:nvPr/>
        </p:nvSpPr>
        <p:spPr>
          <a:xfrm>
            <a:off x="7068621" y="2068266"/>
            <a:ext cx="5123380" cy="478973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DE392F-C3F1-5A22-0D9A-53805EDD3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8621" y="2141838"/>
            <a:ext cx="4891488" cy="4716161"/>
          </a:xfrm>
        </p:spPr>
        <p:txBody>
          <a:bodyPr>
            <a:normAutofit/>
          </a:bodyPr>
          <a:lstStyle/>
          <a:p>
            <a:endParaRPr lang="pl-PL" sz="1500" b="1" dirty="0">
              <a:solidFill>
                <a:schemeClr val="bg1"/>
              </a:solidFill>
            </a:endParaRPr>
          </a:p>
          <a:p>
            <a:endParaRPr lang="pl-PL" sz="1500" b="1">
              <a:solidFill>
                <a:schemeClr val="bg1"/>
              </a:solidFill>
            </a:endParaRPr>
          </a:p>
          <a:p>
            <a:r>
              <a:rPr lang="pl-PL" sz="1500" b="1">
                <a:solidFill>
                  <a:schemeClr val="bg1"/>
                </a:solidFill>
              </a:rPr>
              <a:t>-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initialisation</a:t>
            </a:r>
            <a:b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Gatheringrequirements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b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-Business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logic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Evaluation</a:t>
            </a:r>
            <a:b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Creation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oftechnical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tasks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development</a:t>
            </a:r>
            <a:b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Transitionto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full-scale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b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l-PL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Continuousoptimisation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pl-PL" sz="1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5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</a:t>
            </a:r>
            <a:endParaRPr lang="pl-PL" sz="15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pl-PL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28439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0E0077-56B9-F670-4C4C-C26A83F4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2872" y="-194962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 &amp; Support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D1DAE4-EC1A-1A43-AA72-E2D34168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9218" name="Picture 2" descr="tec consultancy services in India | rohs mark certification services in  Delhi">
            <a:extLst>
              <a:ext uri="{FF2B5EF4-FFF2-40B4-BE49-F238E27FC236}">
                <a16:creationId xmlns:a16="http://schemas.microsoft.com/office/drawing/2014/main" id="{B42F3EA0-DF8E-4B4F-BE44-2F1DC83E9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 trans="59000" 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734"/>
            <a:ext cx="12192000" cy="58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777944-4C59-8294-EB0B-C820EFF9C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744" y="2453534"/>
            <a:ext cx="3968834" cy="388077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Comprehensive Documentation</a:t>
            </a:r>
            <a:endParaRPr lang="ru-RU" sz="24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7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Detailed guides support various roles, simplifying system usage and troubleshooting.</a:t>
            </a:r>
            <a:endParaRPr lang="pl-PL" sz="17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Dedicated Support </a:t>
            </a:r>
            <a:endParaRPr lang="ru-RU" sz="26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7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support ensures that any system-related challenges are swiftly resolved, ensuring smooth operations.</a:t>
            </a:r>
            <a:endParaRPr lang="pl-PL" sz="17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3368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1F0839-FC8F-A55F-6BDD-AA7B1673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00668" y="-25605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pl-PL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pl-PL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</a:t>
            </a:r>
            <a:r>
              <a:rPr lang="pl-PL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411AC0-BEE3-E345-8471-B575749A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F5748D-9D1F-FA4F-B5D2-01951BCD2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7320"/>
            <a:ext cx="10478530" cy="553068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4F7901-9E78-4DA1-20A7-E1F864A8E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05" y="1578060"/>
            <a:ext cx="4472230" cy="502919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Flexibility 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cloud or private cloud hosting, ensuring adaptability to unique business needs.</a:t>
            </a:r>
            <a:endParaRPr lang="ru-RU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Customization: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Tailor the solution to meet specific operational requirements and user roles, ensuring a       perfect fit for every user.</a:t>
            </a:r>
            <a:endParaRPr lang="ru-RU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en-US" sz="20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Optimized Processes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stands out as a comprehensive solution tailored for the pharmaceutical industry, ensuring operational excellence.</a:t>
            </a:r>
            <a:endParaRPr lang="ru-RU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Future-Ready  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its modular, flexible design, and comprehensive support, </a:t>
            </a:r>
            <a:r>
              <a:rPr lang="en-US" sz="2000" b="1" kern="1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future-ready solution that evolves with your business needs.</a:t>
            </a:r>
            <a:endParaRPr lang="pl-PL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9977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5E9EC7-DDC9-5840-52E8-71FD5D0C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7188"/>
            <a:ext cx="3854528" cy="95726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57EDB98-A41B-940F-FED5-F86F9A6AC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4748728"/>
            <a:ext cx="3854528" cy="473619"/>
          </a:xfrm>
        </p:spPr>
        <p:txBody>
          <a:bodyPr>
            <a:noAutofit/>
          </a:bodyPr>
          <a:lstStyle/>
          <a:p>
            <a:r>
              <a:rPr lang="pl-PL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weaverwms.com</a:t>
            </a:r>
            <a:endParaRPr lang="pl-PL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ymbol zastępczy zawartości 3">
            <a:extLst>
              <a:ext uri="{FF2B5EF4-FFF2-40B4-BE49-F238E27FC236}">
                <a16:creationId xmlns:a16="http://schemas.microsoft.com/office/drawing/2014/main" id="{B799AC7A-1775-A8D2-7385-1FB4ED332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201" y="728662"/>
            <a:ext cx="4115260" cy="1380609"/>
          </a:xfrm>
          <a:prstGeom prst="rect">
            <a:avLst/>
          </a:prstGeom>
        </p:spPr>
      </p:pic>
      <p:pic>
        <p:nvPicPr>
          <p:cNvPr id="8" name="Obraz 7" descr="Obraz zawierający tekst, Czcionka, biały, Grafika&#10;&#10;Opis wygenerowany automatycznie">
            <a:extLst>
              <a:ext uri="{FF2B5EF4-FFF2-40B4-BE49-F238E27FC236}">
                <a16:creationId xmlns:a16="http://schemas.microsoft.com/office/drawing/2014/main" id="{29A3F9EE-15AC-0F4C-AD09-D7F2A9176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3888453"/>
            <a:ext cx="3195304" cy="86027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63333D4-DA58-9D44-DDDD-28B132C56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179" y="4321552"/>
            <a:ext cx="1876267" cy="1020251"/>
          </a:xfrm>
          <a:prstGeom prst="rect">
            <a:avLst/>
          </a:prstGeo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CD463508-71E8-0596-81D3-B4650C035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314179" y="2643188"/>
            <a:ext cx="3865658" cy="1245264"/>
          </a:xfrm>
          <a:prstGeom prst="rect">
            <a:avLst/>
          </a:prstGeom>
        </p:spPr>
      </p:pic>
      <p:sp>
        <p:nvSpPr>
          <p:cNvPr id="11" name="Symbol zastępczy tekstu 3">
            <a:extLst>
              <a:ext uri="{FF2B5EF4-FFF2-40B4-BE49-F238E27FC236}">
                <a16:creationId xmlns:a16="http://schemas.microsoft.com/office/drawing/2014/main" id="{623E13E7-8DB3-5E83-A809-04C224141251}"/>
              </a:ext>
            </a:extLst>
          </p:cNvPr>
          <p:cNvSpPr txBox="1">
            <a:spLocks/>
          </p:cNvSpPr>
          <p:nvPr/>
        </p:nvSpPr>
        <p:spPr>
          <a:xfrm>
            <a:off x="829733" y="1788054"/>
            <a:ext cx="4115261" cy="620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  <a:p>
            <a:r>
              <a:rPr lang="pl-PL" sz="4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softwarestudio.com.pl</a:t>
            </a:r>
            <a:endParaRPr lang="pl-PL" sz="4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1DC960C8-AA0A-AC89-1510-13F8E3C21A58}"/>
              </a:ext>
            </a:extLst>
          </p:cNvPr>
          <p:cNvSpPr txBox="1">
            <a:spLocks/>
          </p:cNvSpPr>
          <p:nvPr/>
        </p:nvSpPr>
        <p:spPr>
          <a:xfrm>
            <a:off x="5457825" y="5086350"/>
            <a:ext cx="3513180" cy="135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cloud.corp2.eu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4B13D3D-C727-58C3-44D2-13F9B1584353}"/>
              </a:ext>
            </a:extLst>
          </p:cNvPr>
          <p:cNvSpPr txBox="1"/>
          <p:nvPr/>
        </p:nvSpPr>
        <p:spPr>
          <a:xfrm>
            <a:off x="5457825" y="3244334"/>
            <a:ext cx="4457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pl-PL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international.meest.com</a:t>
            </a:r>
            <a:endParaRPr lang="pl-PL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EA503741-2A5A-26E8-BE2C-8E5301240E0C}"/>
              </a:ext>
            </a:extLst>
          </p:cNvPr>
          <p:cNvSpPr txBox="1"/>
          <p:nvPr/>
        </p:nvSpPr>
        <p:spPr>
          <a:xfrm>
            <a:off x="5457825" y="411646"/>
            <a:ext cx="4243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pl-PL" sz="6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6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endParaRPr lang="pl-PL" sz="6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5B7E172-D178-027C-E0BB-2B19BE3A05B3}"/>
              </a:ext>
            </a:extLst>
          </p:cNvPr>
          <p:cNvSpPr txBox="1"/>
          <p:nvPr/>
        </p:nvSpPr>
        <p:spPr>
          <a:xfrm>
            <a:off x="512064" y="2841848"/>
            <a:ext cx="864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НКС </a:t>
            </a:r>
            <a:r>
              <a:rPr lang="pl-PL" sz="1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nks.com.ua</a:t>
            </a:r>
            <a:endParaRPr lang="pl-PL" sz="1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72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 intensity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E5F1CB-30A8-6FF2-6D09-F1FBBCD0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96061" y="44896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 US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1ED71E-6D25-ED46-A7D5-B05F1D2EA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93E7DC-A29F-A442-83C9-410823BDB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975" y="1761325"/>
            <a:ext cx="7238136" cy="5096675"/>
          </a:xfrm>
          <a:prstGeom prst="rect">
            <a:avLst/>
          </a:prstGeom>
          <a:effectLst>
            <a:glow>
              <a:schemeClr val="accent1"/>
            </a:glow>
            <a:outerShdw dist="584200" dir="14220000" sx="96000" sy="96000" algn="ctr" rotWithShape="0">
              <a:srgbClr val="000000">
                <a:alpha val="0"/>
              </a:srgbClr>
            </a:outerShdw>
            <a:softEdge rad="635000"/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7FAC66-52C8-AA0F-FE81-0058E8769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709" y="917146"/>
            <a:ext cx="8596668" cy="388077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Experts on WMS and ERP Digital Transformation</a:t>
            </a:r>
            <a:endParaRPr lang="pl-PL" sz="2400" b="1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pharma_wms@pharmawms.pl</a:t>
            </a:r>
            <a:endParaRPr lang="pl-PL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+48 884 920 256 WhatsApp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Telegram / Messenger</a:t>
            </a:r>
            <a:endParaRPr lang="pl-PL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 kern="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US" sz="20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Location:</a:t>
            </a:r>
            <a:endParaRPr lang="pl-PL" sz="2000" b="1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Bertolta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Brechta</a:t>
            </a: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15, Warsaw 03-473 Poland</a:t>
            </a:r>
            <a:endParaRPr lang="pl-PL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kern="1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www.pharmawms.pl</a:t>
            </a:r>
            <a:endParaRPr lang="en-US" sz="3200" b="1" kern="1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393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96457-8824-92A1-40DA-CA4B64B38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3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digital partner of your warehouse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7C8650-ECD1-0EEF-D8C7-C9FAB9DF7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7530"/>
            <a:ext cx="6749077" cy="3880773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 err="1"/>
              <a:t>PharmaWMS</a:t>
            </a:r>
            <a:r>
              <a:rPr lang="pl-PL" dirty="0"/>
              <a:t> </a:t>
            </a:r>
            <a:r>
              <a:rPr lang="pl-PL" dirty="0" err="1"/>
              <a:t>specializes</a:t>
            </a:r>
            <a:r>
              <a:rPr lang="pl-PL" dirty="0"/>
              <a:t> in </a:t>
            </a:r>
            <a:r>
              <a:rPr lang="pl-PL" dirty="0" err="1"/>
              <a:t>delivering</a:t>
            </a:r>
            <a:r>
              <a:rPr lang="pl-PL" dirty="0"/>
              <a:t> </a:t>
            </a:r>
            <a:r>
              <a:rPr lang="pl-PL" dirty="0" err="1"/>
              <a:t>customized</a:t>
            </a:r>
            <a:r>
              <a:rPr lang="pl-PL" dirty="0"/>
              <a:t> </a:t>
            </a:r>
            <a:r>
              <a:rPr lang="pl-PL" dirty="0" err="1"/>
              <a:t>warehouse</a:t>
            </a:r>
            <a:r>
              <a:rPr lang="pl-PL" dirty="0"/>
              <a:t> management </a:t>
            </a:r>
            <a:r>
              <a:rPr lang="pl-PL" dirty="0" err="1"/>
              <a:t>solutions</a:t>
            </a:r>
            <a:r>
              <a:rPr lang="pl-PL" dirty="0"/>
              <a:t> </a:t>
            </a:r>
            <a:r>
              <a:rPr lang="pl-PL" dirty="0" err="1"/>
              <a:t>tailored</a:t>
            </a:r>
            <a:r>
              <a:rPr lang="pl-PL" dirty="0"/>
              <a:t> </a:t>
            </a:r>
            <a:r>
              <a:rPr lang="pl-PL" dirty="0" err="1"/>
              <a:t>specifically</a:t>
            </a:r>
            <a:r>
              <a:rPr lang="pl-PL" dirty="0"/>
              <a:t> for the pharmaceutical </a:t>
            </a:r>
            <a:r>
              <a:rPr lang="pl-PL" dirty="0" err="1"/>
              <a:t>industry</a:t>
            </a:r>
            <a:r>
              <a:rPr lang="pl-PL" dirty="0"/>
              <a:t>. </a:t>
            </a:r>
          </a:p>
          <a:p>
            <a:r>
              <a:rPr lang="pl-PL" b="1" dirty="0"/>
              <a:t>We </a:t>
            </a:r>
            <a:r>
              <a:rPr lang="pl-PL" b="1" dirty="0" err="1"/>
              <a:t>offer</a:t>
            </a:r>
            <a:r>
              <a:rPr lang="pl-PL" b="1" dirty="0"/>
              <a:t> </a:t>
            </a:r>
            <a:r>
              <a:rPr lang="pl-PL" b="1" dirty="0" err="1"/>
              <a:t>systems</a:t>
            </a:r>
            <a:r>
              <a:rPr lang="pl-PL" b="1" dirty="0"/>
              <a:t> </a:t>
            </a:r>
            <a:r>
              <a:rPr lang="pl-PL" dirty="0" err="1"/>
              <a:t>that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</a:t>
            </a:r>
            <a:r>
              <a:rPr lang="pl-PL" dirty="0" err="1"/>
              <a:t>demonstrated</a:t>
            </a:r>
            <a:r>
              <a:rPr lang="pl-PL" dirty="0"/>
              <a:t> </a:t>
            </a:r>
            <a:r>
              <a:rPr lang="pl-PL" dirty="0" err="1"/>
              <a:t>their</a:t>
            </a:r>
            <a:r>
              <a:rPr lang="pl-PL" dirty="0"/>
              <a:t> </a:t>
            </a:r>
            <a:r>
              <a:rPr lang="pl-PL" dirty="0" err="1"/>
              <a:t>efficiency</a:t>
            </a:r>
            <a:r>
              <a:rPr lang="pl-PL" dirty="0"/>
              <a:t> in </a:t>
            </a:r>
            <a:r>
              <a:rPr lang="pl-PL" dirty="0" err="1"/>
              <a:t>hundreds</a:t>
            </a:r>
            <a:r>
              <a:rPr lang="pl-PL" dirty="0"/>
              <a:t> of </a:t>
            </a:r>
            <a:r>
              <a:rPr lang="pl-PL" dirty="0" err="1"/>
              <a:t>projects</a:t>
            </a:r>
            <a:r>
              <a:rPr lang="pl-PL" dirty="0"/>
              <a:t> </a:t>
            </a:r>
            <a:r>
              <a:rPr lang="pl-PL" dirty="0" err="1"/>
              <a:t>over</a:t>
            </a:r>
            <a:r>
              <a:rPr lang="pl-PL" dirty="0"/>
              <a:t> the past 10 </a:t>
            </a:r>
            <a:r>
              <a:rPr lang="pl-PL" dirty="0" err="1"/>
              <a:t>years</a:t>
            </a:r>
            <a:r>
              <a:rPr lang="pl-PL" dirty="0"/>
              <a:t>, </a:t>
            </a:r>
            <a:r>
              <a:rPr lang="pl-PL" dirty="0" err="1"/>
              <a:t>particularly</a:t>
            </a:r>
            <a:r>
              <a:rPr lang="pl-PL" dirty="0"/>
              <a:t> </a:t>
            </a:r>
            <a:r>
              <a:rPr lang="pl-PL" dirty="0" err="1"/>
              <a:t>within</a:t>
            </a:r>
            <a:r>
              <a:rPr lang="pl-PL" dirty="0"/>
              <a:t> the pharmaceutical </a:t>
            </a:r>
            <a:r>
              <a:rPr lang="pl-PL" dirty="0" err="1"/>
              <a:t>sector</a:t>
            </a:r>
            <a:r>
              <a:rPr lang="pl-PL" dirty="0"/>
              <a:t>. </a:t>
            </a:r>
            <a:r>
              <a:rPr lang="pl-PL" dirty="0" err="1"/>
              <a:t>These</a:t>
            </a:r>
            <a:r>
              <a:rPr lang="pl-PL" dirty="0"/>
              <a:t> WMS </a:t>
            </a:r>
            <a:r>
              <a:rPr lang="pl-PL" dirty="0" err="1"/>
              <a:t>solutions</a:t>
            </a:r>
            <a:r>
              <a:rPr lang="pl-PL" dirty="0"/>
              <a:t> </a:t>
            </a:r>
            <a:r>
              <a:rPr lang="pl-PL" dirty="0" err="1"/>
              <a:t>come</a:t>
            </a:r>
            <a:r>
              <a:rPr lang="pl-PL" dirty="0"/>
              <a:t> from </a:t>
            </a: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trusted</a:t>
            </a:r>
            <a:r>
              <a:rPr lang="pl-PL" dirty="0"/>
              <a:t> </a:t>
            </a:r>
            <a:r>
              <a:rPr lang="pl-PL" dirty="0" err="1"/>
              <a:t>partners</a:t>
            </a:r>
            <a:r>
              <a:rPr lang="pl-PL" dirty="0"/>
              <a:t> in </a:t>
            </a:r>
            <a:r>
              <a:rPr lang="pl-PL" dirty="0" err="1"/>
              <a:t>digital</a:t>
            </a:r>
            <a:r>
              <a:rPr lang="pl-PL" dirty="0"/>
              <a:t> </a:t>
            </a:r>
            <a:r>
              <a:rPr lang="pl-PL" dirty="0" err="1"/>
              <a:t>transformation</a:t>
            </a:r>
            <a:r>
              <a:rPr lang="pl-PL" dirty="0"/>
              <a:t> from Poland, </a:t>
            </a:r>
            <a:r>
              <a:rPr lang="pl-PL" dirty="0" err="1"/>
              <a:t>Lithuania</a:t>
            </a:r>
            <a:r>
              <a:rPr lang="pl-PL" dirty="0"/>
              <a:t>, and </a:t>
            </a:r>
            <a:r>
              <a:rPr lang="pl-PL" dirty="0" err="1"/>
              <a:t>Ukraine</a:t>
            </a:r>
            <a:r>
              <a:rPr lang="pl-PL" dirty="0"/>
              <a:t>.</a:t>
            </a:r>
          </a:p>
          <a:p>
            <a:r>
              <a:rPr lang="pl-PL" b="1" dirty="0" err="1"/>
              <a:t>Our</a:t>
            </a:r>
            <a:r>
              <a:rPr lang="pl-PL" b="1" dirty="0"/>
              <a:t> </a:t>
            </a:r>
            <a:r>
              <a:rPr lang="pl-PL" b="1" dirty="0" err="1"/>
              <a:t>approach</a:t>
            </a:r>
            <a:r>
              <a:rPr lang="pl-PL" b="1" dirty="0"/>
              <a:t> </a:t>
            </a:r>
            <a:r>
              <a:rPr lang="pl-PL" dirty="0" err="1"/>
              <a:t>focuses</a:t>
            </a:r>
            <a:r>
              <a:rPr lang="pl-PL" dirty="0"/>
              <a:t> on </a:t>
            </a:r>
            <a:r>
              <a:rPr lang="pl-PL" dirty="0" err="1"/>
              <a:t>thoroughly</a:t>
            </a:r>
            <a:r>
              <a:rPr lang="pl-PL" dirty="0"/>
              <a:t> </a:t>
            </a:r>
            <a:r>
              <a:rPr lang="pl-PL" dirty="0" err="1"/>
              <a:t>understanding</a:t>
            </a:r>
            <a:r>
              <a:rPr lang="pl-PL" dirty="0"/>
              <a:t>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unique</a:t>
            </a:r>
            <a:r>
              <a:rPr lang="pl-PL" dirty="0"/>
              <a:t> </a:t>
            </a:r>
            <a:r>
              <a:rPr lang="pl-PL" dirty="0" err="1"/>
              <a:t>needs</a:t>
            </a:r>
            <a:r>
              <a:rPr lang="pl-PL" dirty="0"/>
              <a:t> and </a:t>
            </a:r>
            <a:r>
              <a:rPr lang="pl-PL" dirty="0" err="1"/>
              <a:t>offering</a:t>
            </a:r>
            <a:r>
              <a:rPr lang="pl-PL" dirty="0"/>
              <a:t> the </a:t>
            </a:r>
            <a:r>
              <a:rPr lang="pl-PL" dirty="0" err="1"/>
              <a:t>best</a:t>
            </a:r>
            <a:r>
              <a:rPr lang="pl-PL" dirty="0"/>
              <a:t> </a:t>
            </a:r>
            <a:r>
              <a:rPr lang="pl-PL" dirty="0" err="1"/>
              <a:t>solution</a:t>
            </a:r>
            <a:r>
              <a:rPr lang="pl-PL" dirty="0"/>
              <a:t> in </a:t>
            </a:r>
            <a:r>
              <a:rPr lang="pl-PL" dirty="0" err="1"/>
              <a:t>terms</a:t>
            </a:r>
            <a:r>
              <a:rPr lang="pl-PL" dirty="0"/>
              <a:t> of </a:t>
            </a:r>
            <a:r>
              <a:rPr lang="pl-PL" dirty="0" err="1"/>
              <a:t>quality</a:t>
            </a:r>
            <a:r>
              <a:rPr lang="pl-PL" dirty="0"/>
              <a:t>, </a:t>
            </a:r>
            <a:r>
              <a:rPr lang="pl-PL" dirty="0" err="1"/>
              <a:t>cost</a:t>
            </a:r>
            <a:r>
              <a:rPr lang="pl-PL" dirty="0"/>
              <a:t>, and </a:t>
            </a:r>
            <a:r>
              <a:rPr lang="pl-PL" dirty="0" err="1"/>
              <a:t>speed</a:t>
            </a:r>
            <a:r>
              <a:rPr lang="pl-PL" dirty="0"/>
              <a:t> of </a:t>
            </a:r>
            <a:r>
              <a:rPr lang="pl-PL" dirty="0" err="1"/>
              <a:t>deployment</a:t>
            </a:r>
            <a:r>
              <a:rPr lang="pl-PL" dirty="0"/>
              <a:t>. </a:t>
            </a:r>
            <a:r>
              <a:rPr lang="pl-PL" dirty="0" err="1"/>
              <a:t>Whether</a:t>
            </a:r>
            <a:r>
              <a:rPr lang="pl-PL" dirty="0"/>
              <a:t> </a:t>
            </a:r>
            <a:r>
              <a:rPr lang="pl-PL" dirty="0" err="1"/>
              <a:t>it</a:t>
            </a:r>
            <a:r>
              <a:rPr lang="pl-PL" dirty="0"/>
              <a:t> </a:t>
            </a:r>
            <a:r>
              <a:rPr lang="pl-PL" dirty="0" err="1"/>
              <a:t>involves</a:t>
            </a:r>
            <a:r>
              <a:rPr lang="pl-PL" dirty="0"/>
              <a:t> </a:t>
            </a:r>
            <a:r>
              <a:rPr lang="pl-PL" dirty="0" err="1"/>
              <a:t>building</a:t>
            </a:r>
            <a:r>
              <a:rPr lang="pl-PL" dirty="0"/>
              <a:t> upon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existing</a:t>
            </a:r>
            <a:r>
              <a:rPr lang="pl-PL" dirty="0"/>
              <a:t> </a:t>
            </a:r>
            <a:r>
              <a:rPr lang="pl-PL" dirty="0" err="1"/>
              <a:t>legacy</a:t>
            </a:r>
            <a:r>
              <a:rPr lang="pl-PL" dirty="0"/>
              <a:t> </a:t>
            </a:r>
            <a:r>
              <a:rPr lang="pl-PL" dirty="0" err="1"/>
              <a:t>systems</a:t>
            </a:r>
            <a:r>
              <a:rPr lang="pl-PL" dirty="0"/>
              <a:t> to </a:t>
            </a:r>
            <a:r>
              <a:rPr lang="pl-PL" dirty="0" err="1"/>
              <a:t>ensure</a:t>
            </a:r>
            <a:r>
              <a:rPr lang="pl-PL" dirty="0"/>
              <a:t> </a:t>
            </a:r>
            <a:r>
              <a:rPr lang="pl-PL" dirty="0" err="1"/>
              <a:t>minimal</a:t>
            </a:r>
            <a:r>
              <a:rPr lang="pl-PL" dirty="0"/>
              <a:t> </a:t>
            </a:r>
            <a:r>
              <a:rPr lang="pl-PL" dirty="0" err="1"/>
              <a:t>disruption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implementing</a:t>
            </a:r>
            <a:r>
              <a:rPr lang="pl-PL" dirty="0"/>
              <a:t> </a:t>
            </a:r>
            <a:r>
              <a:rPr lang="pl-PL" dirty="0" err="1"/>
              <a:t>entirely</a:t>
            </a:r>
            <a:r>
              <a:rPr lang="pl-PL" dirty="0"/>
              <a:t> </a:t>
            </a:r>
            <a:r>
              <a:rPr lang="pl-PL" dirty="0" err="1"/>
              <a:t>new</a:t>
            </a:r>
            <a:r>
              <a:rPr lang="pl-PL" dirty="0"/>
              <a:t> </a:t>
            </a:r>
            <a:r>
              <a:rPr lang="pl-PL" dirty="0" err="1"/>
              <a:t>solutions</a:t>
            </a:r>
            <a:r>
              <a:rPr lang="pl-PL" dirty="0"/>
              <a:t>, we </a:t>
            </a:r>
            <a:r>
              <a:rPr lang="pl-PL" dirty="0" err="1"/>
              <a:t>ensure</a:t>
            </a:r>
            <a:r>
              <a:rPr lang="pl-PL" dirty="0"/>
              <a:t> a </a:t>
            </a:r>
            <a:r>
              <a:rPr lang="pl-PL" dirty="0" err="1"/>
              <a:t>smooth</a:t>
            </a:r>
            <a:r>
              <a:rPr lang="pl-PL" dirty="0"/>
              <a:t> and </a:t>
            </a:r>
            <a:r>
              <a:rPr lang="pl-PL" dirty="0" err="1"/>
              <a:t>efficient</a:t>
            </a:r>
            <a:r>
              <a:rPr lang="pl-PL" dirty="0"/>
              <a:t> </a:t>
            </a:r>
            <a:r>
              <a:rPr lang="pl-PL" dirty="0" err="1"/>
              <a:t>transition</a:t>
            </a:r>
            <a:r>
              <a:rPr lang="pl-PL" dirty="0"/>
              <a:t> </a:t>
            </a:r>
            <a:r>
              <a:rPr lang="pl-PL" dirty="0" err="1"/>
              <a:t>tailored</a:t>
            </a:r>
            <a:r>
              <a:rPr lang="pl-PL" dirty="0"/>
              <a:t> to </a:t>
            </a:r>
            <a:r>
              <a:rPr lang="pl-PL" dirty="0" err="1"/>
              <a:t>your</a:t>
            </a:r>
            <a:r>
              <a:rPr lang="pl-PL" dirty="0"/>
              <a:t> </a:t>
            </a:r>
            <a:r>
              <a:rPr lang="pl-PL" dirty="0" err="1"/>
              <a:t>requirements</a:t>
            </a:r>
            <a:r>
              <a:rPr lang="pl-PL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712D47-8023-7845-BF37-BE193AB48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487" y="197708"/>
            <a:ext cx="973951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B89691-40DB-144A-8132-3CB0E055A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7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5E5410-00A9-B461-84B4-F71E6D5DD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7316" y="1477082"/>
            <a:ext cx="4104975" cy="4886647"/>
          </a:xfrm>
          <a:solidFill>
            <a:schemeClr val="bg1">
              <a:alpha val="43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400" kern="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Company</a:t>
            </a:r>
            <a:endParaRPr lang="pl-PL" sz="2400" kern="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Improved Customer Satisfaction</a:t>
            </a:r>
            <a:r>
              <a:rPr lang="en-US" sz="1800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Facilitating quicker, more accurate order processing and delivery, heightening customer experiences</a:t>
            </a:r>
            <a:r>
              <a:rPr lang="en-US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1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Decision-Making:</a:t>
            </a:r>
            <a:r>
              <a:rPr lang="en-US" sz="1800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comprehensive data analytics and reporting, making informed business decisions requires less effort.</a:t>
            </a:r>
            <a:endParaRPr lang="pl-PL" sz="1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Enhanced Compliance</a:t>
            </a:r>
            <a:r>
              <a:rPr lang="en-US" sz="1800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17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1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ensures adherence to pharmaceutical industry regulations, guaranteeing product safety and integrity.</a:t>
            </a:r>
            <a:endParaRPr lang="pl-PL" sz="1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B3A1C4-4CAB-4F46-B76A-744F3F0A4CCC}"/>
              </a:ext>
            </a:extLst>
          </p:cNvPr>
          <p:cNvSpPr/>
          <p:nvPr/>
        </p:nvSpPr>
        <p:spPr>
          <a:xfrm>
            <a:off x="-2" y="340263"/>
            <a:ext cx="7117493" cy="11368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238B53D-CC07-29D3-389A-8180C6AA3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6050" y="60293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36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3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tools Advantage </a:t>
            </a:r>
            <a:br>
              <a:rPr lang="pl-PL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D8FC48-3A33-A942-A0DE-39C3ACFB420F}"/>
              </a:ext>
            </a:extLst>
          </p:cNvPr>
          <p:cNvSpPr txBox="1"/>
          <p:nvPr/>
        </p:nvSpPr>
        <p:spPr>
          <a:xfrm>
            <a:off x="2063578" y="-2428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43DB74-CFD8-324D-A20A-6AD1A58A1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3559AFBB-8B77-839F-74F9-6E4B9DE93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18" y="1477082"/>
            <a:ext cx="5079231" cy="491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35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617EBA-36E2-DE95-4C93-C9EB42AA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1205" y="-228599"/>
            <a:ext cx="9964696" cy="1421027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The </a:t>
            </a:r>
            <a:r>
              <a:rPr lang="en-US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Advantage for the Warehouse Manager</a:t>
            </a:r>
            <a:br>
              <a:rPr lang="pl-PL" sz="4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4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A7FAA6-EAF6-7EAB-AA8B-EAD477DB3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630" y="1285103"/>
            <a:ext cx="6539013" cy="5572897"/>
          </a:xfrm>
        </p:spPr>
        <p:txBody>
          <a:bodyPr>
            <a:normAutofit fontScale="25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pl-PL" sz="9600" b="1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Simplified</a:t>
            </a:r>
            <a:r>
              <a:rPr lang="pl-PL" sz="96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9600" b="1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Workflow</a:t>
            </a:r>
            <a:endParaRPr lang="pl-PL" sz="9600" b="1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6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Incorporates an intuitive user interface designed specifically for managerial oversight.</a:t>
            </a:r>
            <a:endParaRPr lang="pl-PL" sz="6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6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Enables straightforward task allocation, monitoring, and completion tracking.</a:t>
            </a:r>
            <a:endParaRPr lang="pl-PL" sz="6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6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streamlined modules and dashboards, removing clutter and focusing on key metrics and tasks.</a:t>
            </a:r>
            <a:endParaRPr lang="pl-PL" sz="6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pl-PL" sz="96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Real-Time Data </a:t>
            </a:r>
            <a:r>
              <a:rPr lang="pl-PL" sz="9600" b="1" kern="100" dirty="0" err="1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Utilization</a:t>
            </a:r>
            <a:endParaRPr lang="pl-PL" sz="9600" b="1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6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Equipped with advanced data analytics tools that offer real-time insights into inventory levels, shipment statuses, and workforce productivity.</a:t>
            </a:r>
            <a:endParaRPr lang="pl-PL" sz="6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6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Facilitates prompt detection of discrepancies or bottlenecks, enabling swift resolution.</a:t>
            </a:r>
            <a:endParaRPr lang="pl-PL" sz="6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6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Assists in forecasting, helping the manager anticipate future trends and make informed stocking and staffing decisions.</a:t>
            </a:r>
            <a:endParaRPr lang="pl-PL" sz="6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6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dynamic reporting system aids in visualizing performance metrics, helping managers strategize better and ensure smooth, uninterrupted warehouse operations.</a:t>
            </a:r>
            <a:endParaRPr lang="pl-PL" sz="6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93397B-64F4-824B-BAB5-8FC415F39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F54D84-8211-C641-B8AC-01816E813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2687" y="-481915"/>
            <a:ext cx="9739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66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954E2E-C4AC-10A7-ED49-9396F00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072147" cy="799070"/>
          </a:xfrm>
        </p:spPr>
        <p:txBody>
          <a:bodyPr>
            <a:normAutofit fontScale="90000"/>
          </a:bodyPr>
          <a:lstStyle/>
          <a:p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Advantage for the Picker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F32631-95A6-A876-7D0E-356BCD346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525" y="1753630"/>
            <a:ext cx="6094169" cy="4967415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pl-PL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Systematic</a:t>
            </a:r>
            <a:r>
              <a:rPr lang="pl-P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Guidance</a:t>
            </a:r>
            <a:endParaRPr lang="pl-PL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Provides a structured, user-friendly interface.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Enables clear direction for tasks, minimizing errors and enhancing the speed of operations.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Augments overall job satisfaction by reducing complexities and ambiguities.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pl-P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 </a:t>
            </a:r>
            <a:r>
              <a:rPr lang="pl-PL" sz="2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</a:t>
            </a:r>
            <a:r>
              <a:rPr lang="pl-PL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Integration</a:t>
            </a:r>
            <a:endParaRPr lang="pl-PL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Incorporates robotic warehouse modules, barcode scanners, RFID technology, and voice-command functionalities.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Streamlines and accelerates the picking process through digital aids and automation.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914400" algn="l"/>
              </a:tabLs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Facilitates seamless synchronization with the main inventory, ensuring real-time stock updates and reducing order discrepancies.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9D80F3-E2CB-B14B-A008-6DC785F9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3076" name="Picture 4" descr="Требуются Комплектовщики, женщины, Химки, аптечный склад &quot;Катрен&quot; - свежая  вакансия в Химках в разделе Вакансии на доске объявлений Химок (Московская  область) - Поиск работы: Требуются Комплектовщики, женщины, Химки, аптечный  склад &quot;Катрен&quot; -">
            <a:extLst>
              <a:ext uri="{FF2B5EF4-FFF2-40B4-BE49-F238E27FC236}">
                <a16:creationId xmlns:a16="http://schemas.microsoft.com/office/drawing/2014/main" id="{7241A5A4-0298-EF41-ADD5-EE0B9375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505" y="1817507"/>
            <a:ext cx="3492500" cy="223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Сборщик медикаментов на аптечный склад | Торговля, склад в Иркутске –  БесплатныеОбъявления.рф">
            <a:extLst>
              <a:ext uri="{FF2B5EF4-FFF2-40B4-BE49-F238E27FC236}">
                <a16:creationId xmlns:a16="http://schemas.microsoft.com/office/drawing/2014/main" id="{D45949E8-C8E1-9A4F-8D8C-03B847593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463" y="4237338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288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6CCBFF-C5B3-D21B-A1CF-59E00A844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28" y="75514"/>
            <a:ext cx="10059393" cy="1320800"/>
          </a:xfrm>
        </p:spPr>
        <p:txBody>
          <a:bodyPr>
            <a:normAutofit fontScale="90000"/>
          </a:bodyPr>
          <a:lstStyle/>
          <a:p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Advantage for </a:t>
            </a:r>
            <a:br>
              <a:rPr lang="ru-RU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Logistic Companies 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11DFC3-9C85-EB4C-A771-25E033038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4098" name="Picture 2" descr="Транспортная логистика - задачи, проблемы и особенности | Wareteka">
            <a:extLst>
              <a:ext uri="{FF2B5EF4-FFF2-40B4-BE49-F238E27FC236}">
                <a16:creationId xmlns:a16="http://schemas.microsoft.com/office/drawing/2014/main" id="{EF948112-D542-6F47-9793-98259605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" y="1396314"/>
            <a:ext cx="8750076" cy="546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7A099D-027D-C246-9273-82E166EBC9DD}"/>
              </a:ext>
            </a:extLst>
          </p:cNvPr>
          <p:cNvSpPr/>
          <p:nvPr/>
        </p:nvSpPr>
        <p:spPr>
          <a:xfrm>
            <a:off x="7356218" y="1408671"/>
            <a:ext cx="4819136" cy="43407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9FEC0A-E689-9076-995A-C6D0183C9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756" y="2066882"/>
            <a:ext cx="4098060" cy="3880773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Systems: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Simplifies cooperation between pharmaceutical companies and logistic partners, ensuring synchronized operations.</a:t>
            </a:r>
            <a:endParaRPr lang="pl-PL" sz="16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Enhanced Tracking: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Real-time tracking ensures timely and accurate deliveries, improving logistic performance and reliability.</a:t>
            </a:r>
            <a:endParaRPr lang="pl-PL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4904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678A74-F0CB-B271-59BF-65567964B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308" y="54682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Management Features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49BB5B-0976-CE49-8293-4B23A5CF9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5122" name="Picture 2" descr="Система управления запасами Home Depot: полный обзор - OATUU">
            <a:extLst>
              <a:ext uri="{FF2B5EF4-FFF2-40B4-BE49-F238E27FC236}">
                <a16:creationId xmlns:a16="http://schemas.microsoft.com/office/drawing/2014/main" id="{6B34588B-A56C-0A43-A454-1390F34C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78" y="1859907"/>
            <a:ext cx="8940122" cy="438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7BF0BDC-DA21-0547-87B8-416180FD7CDC}"/>
              </a:ext>
            </a:extLst>
          </p:cNvPr>
          <p:cNvSpPr/>
          <p:nvPr/>
        </p:nvSpPr>
        <p:spPr>
          <a:xfrm>
            <a:off x="1000897" y="1863502"/>
            <a:ext cx="5955957" cy="36367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779B03-C968-16BC-D4B3-E0D85ECF9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316" y="2093692"/>
            <a:ext cx="5795117" cy="3470722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5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1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offers real-time inventory tracking and visibility, ensuring you always have an accurate view of your stock levels.</a:t>
            </a:r>
            <a:endParaRPr lang="pl-PL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automatic reordering, you can maintain optimal inventory levels and avoid stockouts or overstocking.</a:t>
            </a:r>
            <a:endParaRPr lang="pl-PL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Our system supports batch and lot tracking, a crucial feature for traceability in the pharmaceutical industry.</a:t>
            </a:r>
            <a:endParaRPr lang="pl-PL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5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Manage expiration dates effectively to prevent stock obsolescence and ensure the efficacy of your products.</a:t>
            </a:r>
            <a:endParaRPr lang="pl-PL" sz="15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264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D53BB4-6826-F326-48FC-DAA00930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15" y="25949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Streamlining Order Processing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8E9E44-0F7E-3B42-B1D6-1F4586FD6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355888-F84B-DF4F-9A7E-4CD5618B0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773297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78B55DE-81F4-0C4D-96B6-135056B82BC3}"/>
              </a:ext>
            </a:extLst>
          </p:cNvPr>
          <p:cNvSpPr/>
          <p:nvPr/>
        </p:nvSpPr>
        <p:spPr>
          <a:xfrm>
            <a:off x="4930346" y="1633838"/>
            <a:ext cx="7117492" cy="459396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951618A-FEE8-0D8F-0114-32ACE2DA8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55" y="1781434"/>
            <a:ext cx="6698390" cy="4409303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Our WMS solution ensures smooth order receipt, processing, and shipping management, reducing order cycle times.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 provide tools for picking and packing optimization, ensuring fast and accurate order fulfillment.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supports barcode scanning and validation, reducing errors in order picking and packing.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Integration with popular shipping carriers and services is possible, ensuring your products reach your customers on time. 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Reporting and Ensuring Compliance  </a:t>
            </a:r>
            <a:endParaRPr lang="pl-PL" sz="2800" b="1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built-in reporting and analytics tool allow you to monitor key performance indicators (KPIs) and make data-driven decisions.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you can build processes to comply with Good Distribution Practice (GDP) and other pharmaceutical industry regulations.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255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BFA577-E7B5-E1CD-4BB5-E113CD51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4136" y="22317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Seamless Integration Capabilities</a:t>
            </a:r>
            <a:br>
              <a:rPr lang="pl-PL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87F77F-26BD-BD35-ECD7-19E74A200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51" y="1930400"/>
            <a:ext cx="4986207" cy="3880773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1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PharmaWMS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integrates seamlessly with your existing ERP, CRM, and accounting systems, ensuring data consistency and reducing manual data entry.</a:t>
            </a:r>
            <a:endParaRPr lang="pl-PL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systems supports APIs, allowing you to connect with third-party software and services, expanding your capabilities. </a:t>
            </a:r>
            <a:endParaRPr lang="pl-PL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3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Scalability and Security </a:t>
            </a:r>
            <a:endParaRPr lang="pl-PL" sz="3600" b="1" kern="1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Cloud-based architecture allows for easy scaling as your business grows, while also reducing your infrastructure costs.</a:t>
            </a:r>
            <a:endParaRPr lang="pl-PL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 prioritize data security with robust measures including data encryption and access controls, essential in the sensitive pharmaceutical industry.</a:t>
            </a:r>
            <a:endParaRPr lang="pl-PL" sz="1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15E434-53F8-2548-99A4-C93D56080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491" y="-194962"/>
            <a:ext cx="1828800" cy="1828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589158-347F-0E49-824E-1EBE6D7C8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773" y="1046827"/>
            <a:ext cx="8024848" cy="56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6892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{E8DDD811-E06A-C048-BF1B-E3CDD75A9933}tf10001060</Template>
  <TotalTime>4929</TotalTime>
  <Words>1248</Words>
  <Application>Microsoft Macintosh PowerPoint</Application>
  <PresentationFormat>Panoramiczny</PresentationFormat>
  <Paragraphs>110</Paragraphs>
  <Slides>17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5" baseType="lpstr">
      <vt:lpstr>Arial</vt:lpstr>
      <vt:lpstr>Calibri</vt:lpstr>
      <vt:lpstr>Courier New</vt:lpstr>
      <vt:lpstr>Helvetica Neue</vt:lpstr>
      <vt:lpstr>Symbol</vt:lpstr>
      <vt:lpstr>Trebuchet MS</vt:lpstr>
      <vt:lpstr>Wingdings 3</vt:lpstr>
      <vt:lpstr>Аспект</vt:lpstr>
      <vt:lpstr> </vt:lpstr>
      <vt:lpstr> PharmaWMS – digital partner of your warehouse </vt:lpstr>
      <vt:lpstr>The PharmaWMS tools Advantage  </vt:lpstr>
      <vt:lpstr>   The PharmaWMS Advantage for the Warehouse Manager </vt:lpstr>
      <vt:lpstr>The PharmaWMS Advantage for the Picker </vt:lpstr>
      <vt:lpstr>The PharmaWMS Advantage for  Logistic Companies  </vt:lpstr>
      <vt:lpstr> Inventory Management Features </vt:lpstr>
      <vt:lpstr>Streamlining Order Processing </vt:lpstr>
      <vt:lpstr>Seamless Integration Capabilities </vt:lpstr>
      <vt:lpstr>Embracing Advanced Automation Technologies </vt:lpstr>
      <vt:lpstr>PHARMWAY TRADING  Customer success case </vt:lpstr>
      <vt:lpstr>Optimization and Results of the Collaboration </vt:lpstr>
      <vt:lpstr>Implementation steps  </vt:lpstr>
      <vt:lpstr> Education &amp; Support  </vt:lpstr>
      <vt:lpstr> What you get  </vt:lpstr>
      <vt:lpstr>Prezentacja programu PowerPoint</vt:lpstr>
      <vt:lpstr>Contact US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PharmaWMS</dc:title>
  <dc:creator>Oleksandra Sychevska</dc:creator>
  <cp:lastModifiedBy>Oleksandra Sychevska</cp:lastModifiedBy>
  <cp:revision>15</cp:revision>
  <dcterms:created xsi:type="dcterms:W3CDTF">2023-12-12T14:33:48Z</dcterms:created>
  <dcterms:modified xsi:type="dcterms:W3CDTF">2024-11-01T15:21:19Z</dcterms:modified>
</cp:coreProperties>
</file>